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83" r:id="rId3"/>
    <p:sldId id="298" r:id="rId4"/>
    <p:sldId id="292" r:id="rId5"/>
    <p:sldId id="293" r:id="rId6"/>
    <p:sldId id="291" r:id="rId7"/>
    <p:sldId id="294" r:id="rId8"/>
    <p:sldId id="295" r:id="rId9"/>
    <p:sldId id="296" r:id="rId10"/>
    <p:sldId id="297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8D378-6663-46AC-9583-56037357AE8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A6FB6-7D0C-4CDA-A32B-86660674F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8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1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10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1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11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6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2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2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3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22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4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1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5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3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6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1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7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7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8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85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E773F5-A469-4DA0-ADAF-6F1B02F30604}" type="slidenum">
              <a:rPr lang="en-US" sz="1200">
                <a:latin typeface="Times" charset="0"/>
              </a:rPr>
              <a:pPr/>
              <a:t>9</a:t>
            </a:fld>
            <a:endParaRPr lang="en-US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6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5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9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7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8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7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7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9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1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8EF0-2A54-4075-BE23-E7FED5D3933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E129-0249-4346-936C-839F63E3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6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1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" y="2317741"/>
            <a:ext cx="3239744" cy="246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261" y="4606259"/>
            <a:ext cx="3026587" cy="2272454"/>
          </a:xfrm>
          <a:prstGeom prst="rect">
            <a:avLst/>
          </a:prstGeom>
        </p:spPr>
      </p:pic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490" y="2270595"/>
            <a:ext cx="3128390" cy="234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98" y="2270595"/>
            <a:ext cx="3166846" cy="259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926" y="4562486"/>
            <a:ext cx="3164488" cy="232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606957"/>
            <a:ext cx="3329274" cy="225104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1" y="2292334"/>
            <a:ext cx="2948755" cy="228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96" y="4618260"/>
            <a:ext cx="2895404" cy="221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84" name="Straight Connector 13"/>
          <p:cNvCxnSpPr>
            <a:cxnSpLocks noChangeShapeType="1"/>
          </p:cNvCxnSpPr>
          <p:nvPr/>
        </p:nvCxnSpPr>
        <p:spPr bwMode="auto">
          <a:xfrm flipV="1">
            <a:off x="3174470" y="2238481"/>
            <a:ext cx="1" cy="4640232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" name="Straight Connector 2"/>
          <p:cNvCxnSpPr>
            <a:cxnSpLocks noChangeShapeType="1"/>
          </p:cNvCxnSpPr>
          <p:nvPr/>
        </p:nvCxnSpPr>
        <p:spPr bwMode="auto">
          <a:xfrm flipV="1">
            <a:off x="6123026" y="2217769"/>
            <a:ext cx="1" cy="4671144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Straight Connector 16"/>
          <p:cNvCxnSpPr>
            <a:cxnSpLocks noChangeShapeType="1"/>
          </p:cNvCxnSpPr>
          <p:nvPr/>
        </p:nvCxnSpPr>
        <p:spPr bwMode="auto">
          <a:xfrm flipH="1">
            <a:off x="5885" y="4585487"/>
            <a:ext cx="12182513" cy="0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5" name="Straight Connector 14"/>
          <p:cNvCxnSpPr>
            <a:cxnSpLocks noChangeShapeType="1"/>
          </p:cNvCxnSpPr>
          <p:nvPr/>
        </p:nvCxnSpPr>
        <p:spPr bwMode="auto">
          <a:xfrm flipV="1">
            <a:off x="8985661" y="2217767"/>
            <a:ext cx="0" cy="4650024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6"/>
          <p:cNvCxnSpPr>
            <a:cxnSpLocks noChangeShapeType="1"/>
          </p:cNvCxnSpPr>
          <p:nvPr/>
        </p:nvCxnSpPr>
        <p:spPr bwMode="auto">
          <a:xfrm flipH="1" flipV="1">
            <a:off x="0" y="6818574"/>
            <a:ext cx="12192000" cy="87148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3" name="Straight Connector 13"/>
          <p:cNvCxnSpPr>
            <a:cxnSpLocks noChangeShapeType="1"/>
          </p:cNvCxnSpPr>
          <p:nvPr/>
        </p:nvCxnSpPr>
        <p:spPr bwMode="auto">
          <a:xfrm flipV="1">
            <a:off x="34846" y="1748261"/>
            <a:ext cx="1" cy="5109739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13"/>
          <p:cNvCxnSpPr>
            <a:cxnSpLocks noChangeShapeType="1"/>
          </p:cNvCxnSpPr>
          <p:nvPr/>
        </p:nvCxnSpPr>
        <p:spPr bwMode="auto">
          <a:xfrm flipH="1" flipV="1">
            <a:off x="12155211" y="2217768"/>
            <a:ext cx="60258" cy="4716461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16"/>
          <p:cNvCxnSpPr>
            <a:cxnSpLocks noChangeShapeType="1"/>
          </p:cNvCxnSpPr>
          <p:nvPr/>
        </p:nvCxnSpPr>
        <p:spPr bwMode="auto">
          <a:xfrm flipH="1">
            <a:off x="-23469" y="2282241"/>
            <a:ext cx="12182513" cy="0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-4744" y="-1502"/>
            <a:ext cx="12192000" cy="232940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37" y="1332762"/>
            <a:ext cx="12080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ICCAS AS NATURAL CLIMATE SOLUTIONS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0287" y="119422"/>
            <a:ext cx="6498435" cy="1371600"/>
          </a:xfrm>
          <a:prstGeom prst="rect">
            <a:avLst/>
          </a:prstGeom>
        </p:spPr>
      </p:pic>
      <p:cxnSp>
        <p:nvCxnSpPr>
          <p:cNvPr id="56" name="Straight Connector 16"/>
          <p:cNvCxnSpPr>
            <a:cxnSpLocks noChangeShapeType="1"/>
          </p:cNvCxnSpPr>
          <p:nvPr/>
        </p:nvCxnSpPr>
        <p:spPr bwMode="auto">
          <a:xfrm flipH="1">
            <a:off x="0" y="2297594"/>
            <a:ext cx="12182513" cy="0"/>
          </a:xfrm>
          <a:prstGeom prst="line">
            <a:avLst/>
          </a:prstGeom>
          <a:noFill/>
          <a:ln w="7937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6" y="269484"/>
            <a:ext cx="1948070" cy="10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have ICCAs in your community helped to protect habitats of species that are vulnerable to climate change impacts?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7. PROTECT VULNERABLE SPECIES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protected ecosystems that protect species that are vulnerable to climate impacts.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625" y="1123539"/>
            <a:ext cx="2628398" cy="2682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69" y="5736035"/>
            <a:ext cx="1948070" cy="10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936632" y="1501490"/>
            <a:ext cx="8563706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smtClean="0"/>
              <a:t>PAPUA NEW GUINEA</a:t>
            </a:r>
            <a:r>
              <a:rPr lang="en-US" sz="3400" dirty="0" smtClean="0"/>
              <a:t>: </a:t>
            </a:r>
            <a:r>
              <a:rPr lang="en-US" sz="3400" dirty="0" err="1" smtClean="0"/>
              <a:t>Pagi</a:t>
            </a:r>
            <a:r>
              <a:rPr lang="en-US" sz="3400" dirty="0" smtClean="0"/>
              <a:t> </a:t>
            </a:r>
            <a:r>
              <a:rPr lang="en-US" sz="3400" dirty="0" err="1" smtClean="0"/>
              <a:t>Toko</a:t>
            </a:r>
            <a:r>
              <a:rPr lang="en-US" sz="3400" dirty="0" smtClean="0"/>
              <a:t>; </a:t>
            </a:r>
            <a:r>
              <a:rPr lang="en-US" sz="3400" dirty="0" err="1" smtClean="0"/>
              <a:t>Philiop</a:t>
            </a:r>
            <a:r>
              <a:rPr lang="en-US" sz="3400" dirty="0" smtClean="0"/>
              <a:t> Damen</a:t>
            </a:r>
          </a:p>
          <a:p>
            <a:pPr>
              <a:spcBef>
                <a:spcPct val="50000"/>
              </a:spcBef>
            </a:pPr>
            <a:r>
              <a:rPr lang="en-US" sz="3400" b="1" dirty="0" smtClean="0"/>
              <a:t>BELIZE</a:t>
            </a:r>
            <a:r>
              <a:rPr lang="en-US" sz="3400" dirty="0" smtClean="0"/>
              <a:t>: Alfonso Esteban </a:t>
            </a:r>
            <a:r>
              <a:rPr lang="en-US" sz="3400" dirty="0" err="1" smtClean="0"/>
              <a:t>Caal</a:t>
            </a:r>
            <a:r>
              <a:rPr lang="en-US" sz="3400" dirty="0" smtClean="0"/>
              <a:t>; Cristina </a:t>
            </a:r>
            <a:r>
              <a:rPr lang="en-US" sz="3400" dirty="0" err="1" smtClean="0"/>
              <a:t>Coc</a:t>
            </a:r>
            <a:r>
              <a:rPr lang="en-US" sz="3400" dirty="0" smtClean="0"/>
              <a:t>; Pablo Miss</a:t>
            </a:r>
          </a:p>
          <a:p>
            <a:pPr>
              <a:spcBef>
                <a:spcPct val="50000"/>
              </a:spcBef>
            </a:pPr>
            <a:r>
              <a:rPr lang="en-US" sz="3400" b="1" dirty="0" smtClean="0"/>
              <a:t>GUYANA</a:t>
            </a:r>
            <a:r>
              <a:rPr lang="en-US" sz="3400" dirty="0" smtClean="0"/>
              <a:t>: Tom Griffiths; Nicholas Fredericks</a:t>
            </a:r>
          </a:p>
          <a:p>
            <a:pPr>
              <a:spcBef>
                <a:spcPct val="50000"/>
              </a:spcBef>
            </a:pPr>
            <a:r>
              <a:rPr lang="en-US" sz="3400" b="1" dirty="0" smtClean="0"/>
              <a:t>INDONESIA</a:t>
            </a:r>
            <a:r>
              <a:rPr lang="en-US" sz="3400" dirty="0" smtClean="0"/>
              <a:t>: Budi </a:t>
            </a:r>
            <a:r>
              <a:rPr lang="en-US" sz="3400" dirty="0" err="1" smtClean="0"/>
              <a:t>Setiawan</a:t>
            </a:r>
            <a:endParaRPr lang="en-US" sz="3400" dirty="0" smtClean="0"/>
          </a:p>
          <a:p>
            <a:pPr>
              <a:spcBef>
                <a:spcPct val="50000"/>
              </a:spcBef>
            </a:pPr>
            <a:endParaRPr lang="en-US" sz="3400" dirty="0" smtClean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ICCAS AS NATURAL CLIMATE SOLUTIONS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16081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ICCAS AS NATURAL CLIMATE SOLUTIONS</a:t>
            </a:r>
            <a:endParaRPr lang="en-US" sz="4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1900">
            <a:off x="3225561" y="1343347"/>
            <a:ext cx="3349845" cy="47434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over-Aichi-ICCAs-PolicyBrie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8398" y="849280"/>
            <a:ext cx="2926699" cy="3857631"/>
          </a:xfrm>
          <a:prstGeom prst="rect">
            <a:avLst/>
          </a:prstGeom>
        </p:spPr>
      </p:pic>
      <p:pic>
        <p:nvPicPr>
          <p:cNvPr id="7" name="Picture 6" descr="cover page Engli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69606">
            <a:off x="8459635" y="3079652"/>
            <a:ext cx="3175366" cy="31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7" y="110616"/>
            <a:ext cx="87197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Protected Areas (PAs) and ICCAs 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739095" y="1153769"/>
            <a:ext cx="60847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/>
              <a:t>R</a:t>
            </a:r>
            <a:r>
              <a:rPr lang="en-GB" sz="3600" dirty="0" smtClean="0"/>
              <a:t>elationship b/w </a:t>
            </a:r>
            <a:r>
              <a:rPr lang="en-GB" sz="3600" dirty="0"/>
              <a:t>ICCAs and protected areas is complex, and different cases are </a:t>
            </a:r>
            <a:r>
              <a:rPr lang="en-GB" sz="3600" dirty="0" smtClean="0"/>
              <a:t>possible</a:t>
            </a:r>
            <a:endParaRPr lang="en-US" sz="3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69" y="5736035"/>
            <a:ext cx="1948070" cy="1047383"/>
          </a:xfrm>
          <a:prstGeom prst="rect">
            <a:avLst/>
          </a:prstGeom>
        </p:spPr>
      </p:pic>
      <p:pic>
        <p:nvPicPr>
          <p:cNvPr id="10" name="Picture 3" descr="D:\GBF PICTURES\MISSIONS\ECOPAS 2002-2003\ECOPAS PICTURES NOV DEC 2002\Christian photos W BF\100_01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0660" y="1153769"/>
            <a:ext cx="2158156" cy="143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591" y="2983045"/>
            <a:ext cx="3858480" cy="1750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6285" y="3185730"/>
            <a:ext cx="4802697" cy="2702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8820" y="4537186"/>
            <a:ext cx="2879869" cy="1071835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89395" y="2265232"/>
            <a:ext cx="1809993" cy="109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6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has your community/ICCA helped to avoid greenhouse gas emissions?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/>
              <a:t>1</a:t>
            </a:r>
            <a:r>
              <a:rPr lang="en-US" sz="4200" b="1" dirty="0" smtClean="0"/>
              <a:t>. AVOID GHG/DEFORESTATION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help to protect forests and other carbon-rich ecosystems, and therefore help to avoid the emissions of greenhouse gases.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424" y="1325644"/>
            <a:ext cx="25908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69" y="5736035"/>
            <a:ext cx="1948070" cy="10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has your community/ICCA managed and protected ecosystems that capture carbon?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2. ENHANCE CARBON SEQUESTRATION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help protect and manage ecosystems that can capture and store carbon, such as forests, mangroves and seagrass beds.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766" y="1285875"/>
            <a:ext cx="2571750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69" y="5736035"/>
            <a:ext cx="1948070" cy="10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have ICCAs in your community helped to mitigate the impacts of natural disasters, such as hurricanes and floods?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/>
              <a:t>3</a:t>
            </a:r>
            <a:r>
              <a:rPr lang="en-US" sz="4200" b="1" dirty="0" smtClean="0"/>
              <a:t>. MITIGATE STORM IMPACTS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protect ecosystems that can buffer the impacts of severe  and more frequent catastrophic storms, such as hurricanes.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564" y="1256265"/>
            <a:ext cx="2700140" cy="2416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69" y="5736035"/>
            <a:ext cx="1948070" cy="10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have ICCAs in your community helped to manage and protect ecosystems that maintain water security?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4. MAINTAIN WATER SECURITY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protected ecosystems that maintain the quality and quantity of water necessary for sustainable development.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524" y="1234261"/>
            <a:ext cx="2644600" cy="2460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69" y="5736035"/>
            <a:ext cx="1948070" cy="10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have ICCAs in your community helped to manage and protect ecosystems that maintain food security?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 smtClean="0"/>
              <a:t>5. MAINTAIN FOOD SECURITY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protected ecosystems that maintain the ecosystems necessary for food production.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34" y="1169438"/>
            <a:ext cx="2667493" cy="2590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69" y="5736035"/>
            <a:ext cx="1948070" cy="10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QSERUUExIWFhUXGBcUFxgWGRogIRgeIhgcHBwiGhocHCgiGxolHBQWITEkKSkrLi4vGB8zODUsNygtLisBCgoKDg0OGBAQGzclHyYtLiwyNzQsLCw0MCwsLS4sLCwvLC0sLDQ0LCwuNCwsLCwsLDAsLC0sLywsLDgsLiw2LP/AABEIAEcBqgMBIgACEQEDEQH/xAAcAAEAAgMBAQEAAAAAAAAAAAAABAUDBgcCAQj/xABCEAABBAAEAwUEBgcHBQEAAAABAAIDEQQSITEFQVEGEyJhcTKBkaEHFEJSsdEjM2JygsHwFWOSs8Lh8SZDdIOyFv/EABoBAQADAQEBAAAAAAAAAAAAAAABAwQFAgb/xAAtEQACAgEDAgMHBQEAAAAAAAAAAQIDEQQhMQUSE0GxFCIyYXHB0VGRoeHwgf/aAAwDAQACEQMRAD8A7iiKNisTlGm6lLJDaSyySo0nEIm7ysHq4fmtc4lK5/tOJ8v9lS4rhUrgcsTz/CVqr00X8Twc3Ua+cM+HDJ0GHEsf7D2u/dIP4LKuK4/DSREFzHsPIkEfBTuD9vJ8OQJf00fPMfEPR3P3q6fT5YzB5M+m61Gb7bY9p1xFC4RxSLExiSFwc0/EHoRyKmrntNPDO0mmsoIiKCT4VjkjPI/18VW8c7QR4YhrtXEWBtp6qli+kGH7cTx5gg/kqJ6iqMu1vctjTZJZSLvE4lzN7r4fio/9rkfbI/eAI+IWXB9oMLiPCJG2dMrtD81G4l2dzDNBJlPQ6g+/kqrPEe9byvqVWKUfIzDjTwLyNeOrD/JZ8Lx+J+hOU+a0mbEyQvyTxlh5OGx8x/RWd2ID9dHDqFl9rsi9zPG5Pg6ExwIsGwj3gCyQB5rQsJxB8JtjtOYPP3LDH2h+tPLr02y/dHUfmvVvU1Cpy7d/0/s1UR8WWODobJAdiD6L0tNwzjG8OadRv5hbi02LXrpvUY6yMtsNfctup8Nrc+osWKJDHEGiGkg+5UjuJyf2b9YzDvO67zYVdXVdF0ig2BFhwbyY2EmyWgn3hV0HE8jMS+V1tikc0aDYNaQNNyS6vggLdFXxRTPbmdJ3ZOuRjWnL5EuBzH0AXkPmjZNnc12VpdG4Nr7J0cLOoI+YQFkiquBcYE7S14yTNAzsPmLDm9WHkVnfK8YlrM3gMbnVQ3DmjfpTvkgJyIiAIiIAiIgCIiAIiIAiIgCIiAIiIAiIgCIiAIiIAiIgCIiAwYmfLpzKh0Xmh/wq3G465HeRr4K74dHTAeZ1KucexZM0bPFk0uD3h8I1mw16ndZ1THtVg7nH1hl4cXPv+j1rxadVNg4pE+D6w2QGHIZM4usoFk+lAqpvJoSS2RJliDgQ4Ag7giwue9tOwdtMuEbr9qIc/Nn5LccJ2hw0uHOJZOwwC7kumit9Sqvh/wBIPDp5RFHi2F5Ia27AceQBIoqym6dTzFlN+mrujiaNC7IwY/A4gPGEmMTqbK0NOo6j9oWSPeOa7KFVz9osMzEtwrp2NndRbGbs2CRXLkfgsmM41BFNFBJK1sst92w3b63rRer7vFl3NYY09Hgx7U8osERFQXmt9rOBOxFOYGEgVTmgne9DfmtAxfZ6dm8TvgV2NY54A8U7ZYb9H4knJPc1VaqUFjyOKCAsNOBBV5wviczHAxyeovQ+o5FbjiuzDTZabH3T+a1binA8jvDbXBca1XUP3l2/PlG2N0Ldja28RixLckzKB0B6H15Hoea1HjvA34Z9sJo6tdyPk4dV5wWN17uTwu5HkVsGFxmZhhlFt5Hm3oR1C9rW+I+23Z+T/Py9Dn6rQqSzHk1TA8SzkseMkg1rk4dWnmPwVI2N+GmP3SSWnlrrR/rktg4vwzWtntNscOv5FY8Pie8ZdURo4ea9bYe31RzIWSre/JsfZt/1loy8qzeQW7NFClzTsbxHup8uga45T/XqumLb0vS1Uqbhy3v9jYtU74pvyMWL/Vv/AHXfgtcjhL+D5WiycNoOvhvTz0V9xDERsYe9cGtd4bN1rpV+a9YeFkMYa3wsaNLOjQPXYLqg8cJmD4InNNgsbRHoFr+OwrpcJijGMxMzpWAfayFoIHW+7dXuV2eFwgEhpDTbiGucAb3OUGtVJwcjHMaY6yV4cu1cq8kB44bj2TxtkYbB+R5g9CF54nIO6mF6iNxPvaa/ArxLwiIuLsmVx9osJaT65SLWSLh0bWPYG6PvPqSXWKNkm9gAgK3F8K76KGWJ2SeNjTG/roPC7qwrxwviXfYhoc0sljjkbIw/ZOaOiOrTRIKvIIgxoa3YCh5BfPq7c/eZRnrLm51d16WgMqIiAIijT4+NjgxzqcRYGtkcyOoQElFiw2JZIMzHtcNraQdemnNZUAREQBERAEREARRsRjo2HK54zb5Rqa65RrS+YXiEUhLWSNc4btvUerdwgJSIiAIiIAiIgCIiAIiIAiIgObPxmp15ldIAXIuPMMWJlYeTiR6HUfIrpvZ/HifDxvB1oB3qNCujra8QjJcHB6RfJ22Vz5X2bycXm/Wdo/3B/mOW/dmj/wBNt/8ACk/y3LLw7sCG4jiEksofHjRlLAKLBZO5uz4unJUMf0dcRjhOFi4o0YU23KYzmyncb6X0tc475z9sjn8M4Xhi4thnxkwlPpLE0X6CV59W+S7D2t7FcNkwgZM1mGjZVSsyMLeVZnNIN7a2vOO+jfDScNjwOZw7rxsloZg83mdW1EuNjzVJP9HOOxQZDjuJ95hmEHIxtOdW1k865m633QGsds+CuxfFhHhpS57MGyaGSwTI6MAtOYUMx0Njms0faYcQ4nwaU6St7yOZu2V48uQNX/wuiw9j8nFW45sgDGwfV2xUdAAAPFe2ircR9G7f7WZj4pQxof3r4su7qIcQb0u79bQG/IiIQERaf9I/an6lCGsI72S8vkOZ+a8WT7I5LKqpWzUI+ZbcZ7T4fDGnvBf90b+/otaxvbYS6Mj0OmrvyA/FclgxTpHlzySTrqrmHELlam26W2cH09HSKFBN7s2iVwlIBaG/tA/yqx8Sr2BtUM4cRqCOY56b/JapgZ7GunxUuPBvD2yREWOW1/muNJLeMv8AhRqdP28F5xKPZ3Lb8vyWt4k93Pf2ZBr6rcMveRkEVY1HQrUePwHuiTo5lO99/wCy0aSTa7ZfQ+X19eJdyI2EmqceoXZMHJmjaerR+C4Hw/E3M2jztd04I64Gei7emXbNr5GXRv4keO0OC77DSxjctJb+8NW/MBQjiPreGhZZ/TtGetw0Dx/E+H+JXypuBcKdC+UuPhzuEQ6Mcc595c4j0aFuNxDweLc7AmMn9KHfVCejry5v8JD1Mwr+8mfC0lsUDWMpprM4i9T90ADTqSvkfCnDGOlBHdOAfX94AWX/AICvUuDkixDpom52yBolZYBtugc0nQ6GiCgMfHHOwzBPG45WOb3jCSQ5pcAavZwuxS+TeLH5C52Q4cPoOIF5yL0O9KRjoHYlojcwsjzNc/MRbgCDlABOhIFnosU/Dy/G53Rh0fciOyAfFnJ2Pkd0Bm4A6QsfncXASvEbju5mlE9dcwvmAFi4I8mfFAuJDZGhoJOgyNOnvJXrhmGkw7zFWeDeN16x9WEHdo5H3LFgGyRTYlxhcWyPDm5S3UBgbsXabID7xCzjYGZnBropnOAcQCWmOtjyzH4rzxnPhmieN7ixpb3kbzYLS4AlpOrXC76L1io5DioJu6Ja2OVr6LbBcWEc9ayG1m4jA/ENEeQsjJaXl1WQCDlAF70BfS0Bagqkx7qx+HP9ziNgT9qLkFdqpxWHecZDIGEsbHKxxsaFxYRp/AfigMMEfcyYrE0WscGkNqi4tbqa6kkAczXmsnZ/EyXJDM65Y3XfVrvE34Eub/Cs/E4DK6NhaTHmzyHrQto3v2qP8Ki4jhpixEU0DNNY5QDu06g6nUtd8iUB8xPixzWFzg0wF1BxAvPV6HelI4A6TLIHuLmiV4icd3M0qzz1zC+dLFicAX4xr3Rh0YhLLIB8Wa9j5L1w3DSYd5jAzQHWM3rH1aQd29DyukBAwXEHfWMRC11yGSmB5NNaGNJIHOi66G/kNVcvw7o4HiMl0mVxaXm7dRq/fSqmcFMj8R3gLC6USQyAi2kMDbHTUbHcFT8LPiBGRJGHSN2LSMsg6i9Wki9DzQEfgU0UtOY94kYMsjHudYPPO0+exCs+IT93FI8C8rHOrrQJ/kq8YQyYmObuzGWtcHE1bwRQaQCbAOt+StntBBB2IooCu7ORgYeN27pGiR7vvOIsk/h5ABSMe9kTXzuH6uNxJ/ZAzH8FW8Ow82EHdBnfQj9WQQHsH3XA0HAcjamgumzskiLIywtOYtt16HQE0K/FAeOHYcyRNfK4lzwHEBxAbetNA6XvuVFhxL455MO5xc3uu+icfaAshzSedGiD5rLwsTQMET4zIGeFkjCPE0bZgSKdWh3Bq17bgnF8kzx43M7tjBrlbqdT94k+mgQEPgXFHt7uLEnxPaDFLyl0uj0kHTmpkM2SXEuJOVgY6rOngs0OWy9M4cJcKyKZleBoIvVrgBq0jYgjQrDwfh8rTM2dweHZWtfze0NrxD73IoDJw6EzRNklc4l4D6DiA0HUAUeQrU7rNhYWt7wNlLx90ussNa0dwDp81E4XHNhmCJzDKxmkb2kXl5BzSRqBpY3pe+E4R7TiXubXevztFi6yAa1pdhAVOFdIcFFLHI8zlzQLcTn/AElEFp3GWz5VfJW/amQtwkrmktcACCDRHiCgYDgR+qxjKIsRHbmvAFh1ncj2mkGiOhUrirJpsG9hiqVwAygirsah17aIDNw50ZvupHOfk2c5xHkfF5qJwKdkpAc97cRH+tY5xu6o+E6FhuwQOiso8RIRQhcCGHVxbROlDQndQ58K6aWCTujG6N2YvJbeXKQWiibBJHwQGPieLazEBs5c2J7WiNwJDc9nMHEbH2atW8OHytaM7jQAsmydOZ5lRcc5zu8jfB3jCKGracKHtWdDmv5KHg+CytjY36w4ZWtbQ1qhW53QFB9JnBiWjExi8oyyAdOR92t+7otW7HdrfqkhD7ML/aA3afvD+fX3LsjmgggiwdCDzXKO2n0fyRky4Rpew6mIe039wfaHlv6rpaa+EoeDbx5HH1ejnC32innz/wB6nUcHi2SsD43h7TsWm1nX5v4dx6fCuJikdGebeR9WnRbFF9LGNaKLYHebmO/0vAXizQST915Rpq18ZL3lhnblqPbXt3DgBkbUs5/7YdWUdXkA15Ddcs4r9IuPmBb3ojB5RNy/Mkn5qn4F2fxOOkywxudZ8UhvK3zc88/LcrzHTKO82WS1DltBHSeA/SbicXiGQRYJhc46nvHU1vNx8GwC6gtb7F9kIuHxEN8cr67yQ8/JvRo6fFbIs1ji37q2NFakl7zCIirPYX59+lnHum4nI37MTWxj4Zj83L9BLTe0v0cYXGTmd75WONZhGWgOrmbaTdUN+Srsi2tjXo7Y1zzL9Dh+CJJpoJ9Ba2XA8KxMlCOBxPv+dDRdOwPZzh+DGXS+eZwJPuFKW/tLDGMsUZryFBZo6K618YX7/hep0reuwqWI/wAmmcN7McQA1iYP3n/lau8LwLFD24mfwvB/JTJe08x9mOv4XFRJe0+I/aH/AKx/NWvoUJ8+v9HKt685cxX7P8l3w/BOb7cZo73+YUHtPwPNE7KNwR8Roq09qp/vH3x/kF8//dSN9tjHjmBv8L/krYdF7Idsf96HOs19dvxI5p2cwcj8YIqOYOo/Gl+hsJBkYGjkKWmcA7QYB0pkbE2KV3tOr+vwW7xyBwBaQQdiFPs8q3mS3I0yistPJ4mmy1pZcaA68/wC+MxA0DvC42ADzrp16rHj8OJAGlxa68zHDcEcx8VGbmlgt9B7C6nDbM0miPI1t5lWqKaLnJpk907QSC4aDMfIdT5aH4Ly3FMNDO3XbXf06qK03h3PO72F597fwAoe5fJQ04UB+3dj45dK87qvNT2r7Dvf8ZJ4kF5bFgA1zo3R+R+C8umaCQTqBZ8h19ND8CqoYVzpM11M2KKidibksO6tNLJDiM7pbBa4RNDmnkbf8RzBU9iI8Rk0Y2Oic7aAsm9AOt9FldK0VZGug8/RROFgmJgcWkFjdAK5c9Ta8cNZ4ntJsRHIz0IDtfMBwb7vNQ4rf5EqT2+ZNmkqqBJJrT+awtxradYILCA4HezVV1uxSzTShosny9T0HUqrxbaaXkjN3kUjwPstDgBfoBfxSEU+ROTXBYR4oFxaQWuADqPMdRW+opesLiRICRehLdRWxrZYHi8Q0j7Mbr95Ff8AyfgseAJ7uTKAXd5JV9cx3RxWMhSecfUljEtMhj+0G5j5a/isyqcNmGIot/7epzftnXbqrZeZxwTCWUERF5PYREQBERAEREAREQBERAEREAREQBERAEREAREQFVxfs5hcV+vgY8/eqj/iGq1ub6KsA42BM3ybIf8AUCURe1ZOOyZ4dcXyiZw/6N+HxG+47w/3rnO+RNfJbTBA1jQ1jQ1o2DQAB7giKJScuWelFLhGREReSQiIgCxTQB25PuKIgIzOEQg33YJ6nX8VKjha32WgegCIpcm+SEkuDIvhF7oigki4jhkT/ajafOqPxCq8R2SgfvmroSCPmCfmvqL3GyceGeHXB8o1zG/RfG9+Zkzo9b8I1+F18KW7cLwIgibGCXVzPMoimd05rEmRGqEXlIkSRNd7QBra19yCqoVtSIq8lmD4Ihly0K2rlS8MwzBqGgVtpt6dF9RTlkYR7DBd1rtaOjBuwNRR8x/RKIoJweYoGt9loHoF6bGASQACd/P1XxFOSMI+TQteKc0OHmLXyLDsaCGsaAdwANfVETL4GFyeo4mtFNAA8kjiDdgBeuiIoyMId0LzUL2te0RCQiIgCIiAIiIAiIgCIiAIiIAiIgCIiAIiIAiIg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2350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39" y="5741987"/>
            <a:ext cx="5274061" cy="1116013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721564" y="4079994"/>
            <a:ext cx="902735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400" b="1" dirty="0" smtClean="0"/>
              <a:t>Question: </a:t>
            </a:r>
            <a:r>
              <a:rPr lang="en-US" sz="3400" dirty="0" smtClean="0"/>
              <a:t>How have ICCAs in your community helped to promote connectivity between key habitats?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04146" y="110616"/>
            <a:ext cx="90878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/>
              <a:t>6</a:t>
            </a:r>
            <a:r>
              <a:rPr lang="en-US" sz="4200" b="1" dirty="0" smtClean="0"/>
              <a:t>. MAINTAIN HABITAT CONNECTIVITY</a:t>
            </a:r>
            <a:endParaRPr lang="en-US" sz="4200" b="1" dirty="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664144" y="1325644"/>
            <a:ext cx="608477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 smtClean="0"/>
              <a:t>ICCAs protected ecosystems that connect to other protected areas, allowing species to shift their habitats.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687" y="1199520"/>
            <a:ext cx="2610787" cy="2489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69" y="5736035"/>
            <a:ext cx="1948070" cy="104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5342</TotalTime>
  <Words>360</Words>
  <Application>Microsoft Office PowerPoint</Application>
  <PresentationFormat>Widescreen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Times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Jamison Ervin</dc:creator>
  <cp:lastModifiedBy>Terence Hay-Edie</cp:lastModifiedBy>
  <cp:revision>29</cp:revision>
  <dcterms:created xsi:type="dcterms:W3CDTF">2014-11-13T02:57:01Z</dcterms:created>
  <dcterms:modified xsi:type="dcterms:W3CDTF">2015-12-03T12:50:00Z</dcterms:modified>
</cp:coreProperties>
</file>